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10.xml" ContentType="application/vnd.openxmlformats-officedocument.presentationml.slide+xml"/>
  <Override PartName="/ppt/slides/slide2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6.xml" ContentType="application/vnd.openxmlformats-officedocument.presentationml.slide+xml"/>
  <Override PartName="/ppt/slides/slide28.xml" ContentType="application/vnd.openxmlformats-officedocument.presentationml.slide+xml"/>
  <Override PartName="/ppt/slides/slide24.xml" ContentType="application/vnd.openxmlformats-officedocument.presentationml.slide+xml"/>
  <Override PartName="/ppt/slides/slide15.xml" ContentType="application/vnd.openxmlformats-officedocument.presentationml.slide+xml"/>
  <Override PartName="/ppt/slides/slide25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34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9" r:id="rId9"/>
    <p:sldId id="270" r:id="rId10"/>
    <p:sldId id="271" r:id="rId11"/>
    <p:sldId id="273" r:id="rId12"/>
    <p:sldId id="274" r:id="rId13"/>
    <p:sldId id="275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91" r:id="rId23"/>
    <p:sldId id="292" r:id="rId24"/>
    <p:sldId id="294" r:id="rId25"/>
    <p:sldId id="295" r:id="rId26"/>
    <p:sldId id="296" r:id="rId27"/>
    <p:sldId id="297" r:id="rId28"/>
    <p:sldId id="300" r:id="rId29"/>
    <p:sldId id="301" r:id="rId30"/>
    <p:sldId id="302" r:id="rId31"/>
    <p:sldId id="303" r:id="rId32"/>
    <p:sldId id="304" r:id="rId3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9710085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Shape 3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Shape 3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Shape 3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Shape 3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0" name="Shape 3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8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5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9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buNone/>
              <a:defRPr>
                <a:solidFill>
                  <a:srgbClr val="FFA711"/>
                </a:solidFill>
              </a:defRPr>
            </a:lvl1pPr>
            <a:lvl2pPr rtl="0">
              <a:buNone/>
              <a:defRPr>
                <a:solidFill>
                  <a:srgbClr val="FFA711"/>
                </a:solidFill>
              </a:defRPr>
            </a:lvl2pPr>
            <a:lvl3pPr rtl="0">
              <a:buNone/>
              <a:defRPr>
                <a:solidFill>
                  <a:srgbClr val="FFA711"/>
                </a:solidFill>
              </a:defRPr>
            </a:lvl3pPr>
            <a:lvl4pPr rtl="0">
              <a:buNone/>
              <a:defRPr>
                <a:solidFill>
                  <a:srgbClr val="FFA711"/>
                </a:solidFill>
              </a:defRPr>
            </a:lvl4pPr>
            <a:lvl5pPr rtl="0">
              <a:buNone/>
              <a:defRPr>
                <a:solidFill>
                  <a:srgbClr val="FFA711"/>
                </a:solidFill>
              </a:defRPr>
            </a:lvl5pPr>
            <a:lvl6pPr rtl="0">
              <a:buNone/>
              <a:defRPr>
                <a:solidFill>
                  <a:srgbClr val="FFA711"/>
                </a:solidFill>
              </a:defRPr>
            </a:lvl6pPr>
            <a:lvl7pPr rtl="0">
              <a:buNone/>
              <a:defRPr>
                <a:solidFill>
                  <a:srgbClr val="FFA711"/>
                </a:solidFill>
              </a:defRPr>
            </a:lvl7pPr>
            <a:lvl8pPr rtl="0">
              <a:buNone/>
              <a:defRPr>
                <a:solidFill>
                  <a:srgbClr val="FFA711"/>
                </a:solidFill>
              </a:defRPr>
            </a:lvl8pPr>
            <a:lvl9pPr rtl="0">
              <a:buNone/>
              <a:defRPr>
                <a:solidFill>
                  <a:srgbClr val="FFA711"/>
                </a:solidFill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35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lt2"/>
              </a:buClr>
              <a:buSzPct val="166666"/>
              <a:buFont typeface="Arial"/>
              <a:buChar char="•"/>
              <a:defRPr sz="32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742950" indent="-285750" algn="l" rtl="0">
              <a:spcBef>
                <a:spcPts val="560"/>
              </a:spcBef>
              <a:buClr>
                <a:schemeClr val="lt2"/>
              </a:buClr>
              <a:buSzPct val="100000"/>
              <a:buFont typeface="Courier New"/>
              <a:buChar char="o"/>
              <a:defRPr sz="28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143000" indent="-228600" algn="l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600200" indent="-228600" algn="l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0574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5146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2971800" indent="-228600" algn="l" rtl="0">
              <a:spcBef>
                <a:spcPts val="400"/>
              </a:spcBef>
              <a:buClr>
                <a:schemeClr val="lt2"/>
              </a:buClr>
              <a:buSzPct val="166666"/>
              <a:buFont typeface="Arial"/>
              <a:buChar char="•"/>
              <a:defRPr sz="20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4290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Courier New"/>
              <a:buChar char="o"/>
              <a:defRPr sz="2000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3886200" indent="-228600" algn="l" rtl="0">
              <a:spcBef>
                <a:spcPts val="400"/>
              </a:spcBef>
              <a:buClr>
                <a:schemeClr val="lt2"/>
              </a:buClr>
              <a:buSzPct val="100000"/>
              <a:buFont typeface="Wingdings"/>
              <a:buChar char="§"/>
              <a:defRPr sz="2000" baseline="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0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4/21/2017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51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65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4/21/2017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8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4/21/2017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6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4/21/2017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3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28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4/21/2017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2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986D-6BE9-4264-908F-02DB36FD8D6C}" type="datetime1">
              <a:rPr lang="en-US" smtClean="0"/>
              <a:t>4/21/2017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2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buClr>
                <a:srgbClr val="000000"/>
              </a:buClr>
              <a:buSzPct val="30555"/>
              <a:buFont typeface="Arial"/>
              <a:buNone/>
            </a:pPr>
            <a:r>
              <a:rPr lang="en" sz="5400" dirty="0" smtClean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Different </a:t>
            </a:r>
            <a:r>
              <a:rPr lang="en" sz="5400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Modalities </a:t>
            </a:r>
            <a:r>
              <a:rPr lang="en" sz="5400" dirty="0" smtClean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in Imaging:</a:t>
            </a:r>
            <a:endParaRPr lang="en" sz="5400" dirty="0">
              <a:solidFill>
                <a:schemeClr val="accent4"/>
              </a:solidFill>
              <a:ea typeface="Arial"/>
              <a:cs typeface="Arial"/>
              <a:sym typeface="Arial"/>
            </a:endParaRPr>
          </a:p>
          <a:p>
            <a:pPr>
              <a:buNone/>
            </a:pPr>
            <a:r>
              <a:rPr lang="en" sz="5400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An Overview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en" sz="3600" b="1" dirty="0">
                <a:solidFill>
                  <a:schemeClr val="accent4"/>
                </a:solidFill>
                <a:latin typeface="+mn-lt"/>
                <a:ea typeface="Arial"/>
                <a:cs typeface="Arial"/>
                <a:sym typeface="Arial"/>
              </a:rPr>
              <a:t>Amy Crane, DVM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Basis of Ultrasound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 piezoelectric crystal is used to generate sound </a:t>
            </a:r>
            <a:r>
              <a:rPr lang="en" sz="28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waves which are </a:t>
            </a: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not detectable to us or the animal</a:t>
            </a:r>
          </a:p>
          <a:p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Ultrasound is Best for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Used to look at soft </a:t>
            </a:r>
            <a:r>
              <a:rPr lang="en" sz="24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tissues</a:t>
            </a:r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Used extensively in large animal </a:t>
            </a:r>
            <a:r>
              <a:rPr lang="en" sz="24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reproduction</a:t>
            </a:r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Disadvantages of Ultrasound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As stated previously, we cannot look at bone or gas filled structures</a:t>
            </a:r>
          </a:p>
          <a:p>
            <a:pPr marL="457200" lvl="0" indent="-431800" rtl="0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Cost:  $400 and up on average for an abdominal exam</a:t>
            </a:r>
          </a:p>
          <a:p>
            <a:pPr marL="457200" lvl="0" indent="-431800" rtl="0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Cost is often determined by the expense of the equipment.  Some machines cost upwards of $200,000.  Machines in practice are generally around $20,000 to $80,000</a:t>
            </a:r>
          </a:p>
          <a:p>
            <a:pPr marL="457200" lvl="0" indent="-431800" rtl="0">
              <a:lnSpc>
                <a:spcPct val="9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Time: it often takes about an hour to complete an ultrasound exam</a:t>
            </a:r>
          </a:p>
          <a:p>
            <a:endParaRPr lang="en" sz="240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Terminology for Ultrasound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We describe ultrasound images in terms of their </a:t>
            </a:r>
            <a:r>
              <a:rPr lang="en" sz="2800" b="1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echogenicity</a:t>
            </a:r>
          </a:p>
          <a:p>
            <a:endParaRPr lang="en" sz="2800" b="1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Nuclear Medicine</a:t>
            </a:r>
          </a:p>
        </p:txBody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Also known as scintigraphy or “nuc med”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Used less frequently in veterinary medicine than the previous two </a:t>
            </a:r>
            <a:r>
              <a:rPr lang="en" sz="28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modalities</a:t>
            </a:r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Basis for Nuclear Medicine</a:t>
            </a:r>
          </a:p>
        </p:txBody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Radioactive agents (radiopharmaceuticals) are given to a </a:t>
            </a:r>
            <a:r>
              <a:rPr lang="en" sz="28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patient</a:t>
            </a:r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Definitions on Nuclear Medicine</a:t>
            </a: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Scintillation:  </a:t>
            </a:r>
            <a:endParaRPr lang="en" sz="2400" dirty="0" smtClean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Gamma:</a:t>
            </a:r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Defenitions cont.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Technetium (99m-TC) </a:t>
            </a:r>
            <a:endParaRPr lang="en" sz="2800" dirty="0" smtClean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This </a:t>
            </a: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combination is called a radiopharmaceutical. 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Definitions cont.</a:t>
            </a:r>
          </a:p>
        </p:txBody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8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Different radiopharmaceuticals are used for different tests</a:t>
            </a:r>
          </a:p>
          <a:p>
            <a:pPr marL="457200" lvl="0" indent="-431800" rtl="0">
              <a:lnSpc>
                <a:spcPct val="8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In general, the radiopharmaceutical localizes in a particular organ of interest depending on the </a:t>
            </a:r>
            <a:r>
              <a:rPr lang="en" sz="24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examination</a:t>
            </a:r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</a:rPr>
              <a:t>Best </a:t>
            </a:r>
            <a:r>
              <a:rPr lang="en" dirty="0" smtClean="0">
                <a:solidFill>
                  <a:schemeClr val="accent4"/>
                </a:solidFill>
              </a:rPr>
              <a:t>use </a:t>
            </a:r>
            <a:r>
              <a:rPr lang="en" dirty="0">
                <a:solidFill>
                  <a:schemeClr val="accent4"/>
                </a:solidFill>
              </a:rPr>
              <a:t>for Nuclear Medicine</a:t>
            </a:r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Dozens of uses</a:t>
            </a:r>
          </a:p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Advent of CT, MRI, and ultrasound have rendered many obsolete</a:t>
            </a:r>
          </a:p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Some applications still are used quite frequently</a:t>
            </a:r>
          </a:p>
          <a:p>
            <a:pPr lvl="0"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en" sz="15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endParaRPr lang="en" sz="20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In This Lecture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ln w="9525" cap="flat">
            <a:solidFill>
              <a:schemeClr val="bg1"/>
            </a:solidFill>
            <a:prstDash val="dot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rgbClr val="FF9900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Learn when to choose the appropriate modality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rgbClr val="FF9900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Understanding the difference between the different modalities available</a:t>
            </a:r>
          </a:p>
          <a:p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Disadvantages of Nuclear Medicine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8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Making a pet radioactive will most likely scare an owner</a:t>
            </a:r>
          </a:p>
          <a:p>
            <a:pPr marL="457200" lvl="0" indent="-431800" rtl="0">
              <a:lnSpc>
                <a:spcPct val="8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Equipment </a:t>
            </a: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costs are high</a:t>
            </a:r>
          </a:p>
          <a:p>
            <a:pPr marL="457200" lvl="0" indent="-431800" rtl="0">
              <a:lnSpc>
                <a:spcPct val="80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Will not be available in general practice</a:t>
            </a:r>
          </a:p>
          <a:p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</a:rPr>
              <a:t>Terminology in Nuclear </a:t>
            </a:r>
            <a:r>
              <a:rPr lang="en" dirty="0" smtClean="0">
                <a:solidFill>
                  <a:schemeClr val="accent4"/>
                </a:solidFill>
              </a:rPr>
              <a:t>     Medicine</a:t>
            </a:r>
            <a:endParaRPr lang="en" dirty="0">
              <a:solidFill>
                <a:schemeClr val="accent4"/>
              </a:solidFill>
            </a:endParaRPr>
          </a:p>
        </p:txBody>
      </p:sp>
      <p:sp>
        <p:nvSpPr>
          <p:cNvPr id="259" name="Shape 2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Nuclear medicine images are described in terms </a:t>
            </a:r>
            <a:r>
              <a:rPr lang="en" sz="28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" sz="2800" b="1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activity</a:t>
            </a: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 or </a:t>
            </a:r>
            <a:r>
              <a:rPr lang="en" sz="2800" b="1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accumulation</a:t>
            </a:r>
            <a:endParaRPr lang="en" sz="2800" b="1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Computed Tomography</a:t>
            </a:r>
          </a:p>
        </p:txBody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Also known as CT or CAT Scan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Many referral centers now have CT capabilities</a:t>
            </a:r>
          </a:p>
          <a:p>
            <a:endParaRPr lang="en" sz="280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Basis of CT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X-rays (just like in diagnostic radiology) are passed through the patient</a:t>
            </a:r>
          </a:p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images consist of multiple </a:t>
            </a:r>
            <a:r>
              <a:rPr lang="en" sz="24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slices</a:t>
            </a:r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Best use for CT</a:t>
            </a:r>
          </a:p>
        </p:txBody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Any body part can be evaluated</a:t>
            </a: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In human medicine CT is often first line diagnostic imaging for things like appendicitis, acute head trauma, lung tumors</a:t>
            </a: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Since we have to anesthetize our patients, the use of CT is more limited.  You don’t want to anesthetize a sick patient, and you don’t want to anesthetize a healthy one if you can avoid it!</a:t>
            </a:r>
          </a:p>
          <a:p>
            <a:endParaRPr lang="en" sz="280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CT uses in Veterinary Medicine</a:t>
            </a:r>
          </a:p>
        </p:txBody>
      </p:sp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Nasal cavity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Skull – tympanic bulla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Tumor staging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Some musculoskeletal conditions</a:t>
            </a:r>
          </a:p>
          <a:p>
            <a:endParaRPr lang="en" sz="280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Disadvantages of CT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Anesthesia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Cost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Availability</a:t>
            </a:r>
          </a:p>
          <a:p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Terminology of CT</a:t>
            </a:r>
          </a:p>
        </p:txBody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We describe CT images in terms of </a:t>
            </a:r>
            <a:r>
              <a:rPr lang="en" sz="2800" b="1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opacity</a:t>
            </a:r>
          </a:p>
          <a:p>
            <a:endParaRPr lang="en" sz="2800" b="1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Magnetic Resonance Imaging</a:t>
            </a:r>
          </a:p>
        </p:txBody>
      </p:sp>
      <p:sp>
        <p:nvSpPr>
          <p:cNvPr id="335" name="Shape 33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Also known as MRI or MR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Newest, most advanced imaging modality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Usually only available at the largest referral centers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Used extensively in human medicine, and your clients may ask about it.</a:t>
            </a:r>
          </a:p>
          <a:p>
            <a:endParaRPr lang="en" sz="280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Basis of MRI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The patient is placed in a large magnet, and radiofrequency pulses are administered to the patient</a:t>
            </a:r>
          </a:p>
          <a:p>
            <a:pPr marL="457200" lvl="0" indent="-431800" rtl="0">
              <a:lnSpc>
                <a:spcPct val="115000"/>
              </a:lnSpc>
              <a:spcBef>
                <a:spcPts val="600"/>
              </a:spcBef>
              <a:buClr>
                <a:schemeClr val="accent6"/>
              </a:buClr>
              <a:buSzPct val="222222"/>
              <a:buFont typeface="Arial"/>
              <a:buChar char="•"/>
            </a:pP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This process aligns the magnetic poles of the hydrogen molecules in the body, and then knock them down like a “weeble-wobble”</a:t>
            </a:r>
          </a:p>
          <a:p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Basis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253968"/>
              <a:buFont typeface="Arial"/>
              <a:buChar char="•"/>
            </a:pPr>
            <a:r>
              <a:rPr lang="en" sz="21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o create a radiograph, x-rays are passed through the patient and an image is recorded on a piece of radiographic film.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253968"/>
              <a:buFont typeface="Arial"/>
              <a:buChar char="•"/>
            </a:pPr>
            <a:r>
              <a:rPr lang="en" sz="21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ou have all seen them, and we will go into painful detail on this in future lectures.</a:t>
            </a:r>
          </a:p>
          <a:p>
            <a:endParaRPr lang="en" sz="280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Basis of MRI cont.</a:t>
            </a:r>
          </a:p>
        </p:txBody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MRI uses the best contrast resolution of soft tissues of any of the modalities we have discussed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Can image flowing blood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Used to assess ligaments, and other soft tissues of the joints – does not image bone well</a:t>
            </a:r>
          </a:p>
          <a:p>
            <a:endParaRPr lang="en" sz="280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Best use of MRI</a:t>
            </a:r>
          </a:p>
        </p:txBody>
      </p:sp>
      <p:sp>
        <p:nvSpPr>
          <p:cNvPr id="353" name="Shape 3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Can image just about any soft tissue in the body</a:t>
            </a:r>
          </a:p>
          <a:p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Terminology in MRI</a:t>
            </a:r>
          </a:p>
        </p:txBody>
      </p:sp>
      <p:sp>
        <p:nvSpPr>
          <p:cNvPr id="359" name="Shape 35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6666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We describe MRI in terms of </a:t>
            </a:r>
            <a:r>
              <a:rPr lang="en" sz="2800" b="1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signal intensity</a:t>
            </a:r>
          </a:p>
          <a:p>
            <a:endParaRPr lang="en" sz="2800" b="1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Best For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Screening test</a:t>
            </a: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Inexpensive (eg: $80 – $150.00 for 2 views)</a:t>
            </a: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No need (in general) for sedation or anesthesia</a:t>
            </a: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Non-painful</a:t>
            </a: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Able to look at whole body systems at once</a:t>
            </a:r>
          </a:p>
          <a:p>
            <a:pPr marL="457200" lvl="0" indent="-431800" rtl="0">
              <a:lnSpc>
                <a:spcPct val="90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Give the most </a:t>
            </a:r>
            <a:r>
              <a:rPr lang="en" sz="28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information about areas that are similar in appearance on areas that are different?</a:t>
            </a:r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accent4"/>
                </a:solidFill>
              </a:rPr>
              <a:t>Best for continued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Areas that have the most radiographic contrast</a:t>
            </a:r>
          </a:p>
          <a:p>
            <a:pPr lvl="0" rtl="0">
              <a:lnSpc>
                <a:spcPct val="115000"/>
              </a:lnSpc>
              <a:spcBef>
                <a:spcPts val="600"/>
              </a:spcBef>
              <a:buNone/>
            </a:pPr>
            <a:r>
              <a:rPr lang="en" sz="1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endParaRPr lang="en" sz="24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</a:rPr>
              <a:t>Diagnostic Radiology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Radiographs may not be as valuable at evaluating structures in the abdomen</a:t>
            </a:r>
          </a:p>
          <a:p>
            <a:endParaRPr lang="en" sz="2800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Disadvantages of Diagnostic Radiology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Exposure to ionizing radiation</a:t>
            </a:r>
          </a:p>
          <a:p>
            <a:pPr lvl="0" rtl="0">
              <a:lnSpc>
                <a:spcPct val="115000"/>
              </a:lnSpc>
              <a:spcBef>
                <a:spcPts val="700"/>
              </a:spcBef>
              <a:buNone/>
            </a:pPr>
            <a:r>
              <a:rPr lang="en" sz="1800" dirty="0" smtClean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–</a:t>
            </a:r>
            <a:r>
              <a:rPr lang="en" sz="24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Superimposition of structures</a:t>
            </a:r>
          </a:p>
          <a:p>
            <a:pPr lvl="0" rtl="0">
              <a:lnSpc>
                <a:spcPct val="115000"/>
              </a:lnSpc>
              <a:spcBef>
                <a:spcPts val="500"/>
              </a:spcBef>
              <a:buNone/>
            </a:pPr>
            <a:r>
              <a:rPr lang="en" sz="1500" dirty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               </a:t>
            </a:r>
            <a:endParaRPr lang="en" sz="2000" b="1" dirty="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Terminology  </a:t>
            </a:r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We describe radiographs in terms of </a:t>
            </a:r>
            <a:r>
              <a:rPr lang="en" sz="2800" b="1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opacity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" dirty="0">
                <a:solidFill>
                  <a:schemeClr val="accent4"/>
                </a:solidFill>
                <a:ea typeface="Arial"/>
                <a:cs typeface="Arial"/>
                <a:sym typeface="Arial"/>
              </a:rPr>
              <a:t>Ultrasound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Also known as echo or sonogram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Becoming more and more popular in veterinary medicine</a:t>
            </a:r>
          </a:p>
          <a:p>
            <a:pPr marL="457200" lvl="0" indent="-431800" rtl="0">
              <a:lnSpc>
                <a:spcPct val="115000"/>
              </a:lnSpc>
              <a:spcBef>
                <a:spcPts val="700"/>
              </a:spcBef>
              <a:buClr>
                <a:schemeClr val="accent6"/>
              </a:buClr>
              <a:buSzPct val="190476"/>
              <a:buFont typeface="Arial"/>
              <a:buChar char="•"/>
            </a:pPr>
            <a:r>
              <a:rPr lang="en" sz="28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Cost of machinery is coming down, and many employers will expect you to be familiar with the equipment and function when you graduate</a:t>
            </a:r>
          </a:p>
          <a:p>
            <a:endParaRPr lang="en" sz="2800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C7DB743205AF4D9227589E0BC22EAC" ma:contentTypeVersion="1" ma:contentTypeDescription="Create a new document." ma:contentTypeScope="" ma:versionID="87b71dd53161ae37c145744190ecc1ba">
  <xsd:schema xmlns:xsd="http://www.w3.org/2001/XMLSchema" xmlns:xs="http://www.w3.org/2001/XMLSchema" xmlns:p="http://schemas.microsoft.com/office/2006/metadata/properties" xmlns:ns2="ab63ab9e-4cb9-4297-aa1f-5a40ad970bcd" targetNamespace="http://schemas.microsoft.com/office/2006/metadata/properties" ma:root="true" ma:fieldsID="990cb9a270750691272d84620e38e94e" ns2:_="">
    <xsd:import namespace="ab63ab9e-4cb9-4297-aa1f-5a40ad970bc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63ab9e-4cb9-4297-aa1f-5a40ad970bc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514981-8D10-49E2-829F-E432DAF7C864}"/>
</file>

<file path=customXml/itemProps2.xml><?xml version="1.0" encoding="utf-8"?>
<ds:datastoreItem xmlns:ds="http://schemas.openxmlformats.org/officeDocument/2006/customXml" ds:itemID="{43DF0A15-F02C-428F-BB45-4893E9EE2118}"/>
</file>

<file path=customXml/itemProps3.xml><?xml version="1.0" encoding="utf-8"?>
<ds:datastoreItem xmlns:ds="http://schemas.openxmlformats.org/officeDocument/2006/customXml" ds:itemID="{511B85D4-61A4-4811-B683-C11277893C8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775</Words>
  <Application>Microsoft Office PowerPoint</Application>
  <PresentationFormat>On-screen Show (4:3)</PresentationFormat>
  <Paragraphs>107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Different Modalities in Imaging: An Overview</vt:lpstr>
      <vt:lpstr>In This Lecture</vt:lpstr>
      <vt:lpstr>Basis</vt:lpstr>
      <vt:lpstr>Best For</vt:lpstr>
      <vt:lpstr>Best for continued</vt:lpstr>
      <vt:lpstr>Diagnostic Radiology</vt:lpstr>
      <vt:lpstr>Disadvantages of Diagnostic Radiology</vt:lpstr>
      <vt:lpstr>Terminology  </vt:lpstr>
      <vt:lpstr>Ultrasound</vt:lpstr>
      <vt:lpstr>Basis of Ultrasound</vt:lpstr>
      <vt:lpstr>Ultrasound is Best for</vt:lpstr>
      <vt:lpstr>Disadvantages of Ultrasound</vt:lpstr>
      <vt:lpstr>Terminology for Ultrasound</vt:lpstr>
      <vt:lpstr>Nuclear Medicine</vt:lpstr>
      <vt:lpstr>Basis for Nuclear Medicine</vt:lpstr>
      <vt:lpstr>Definitions on Nuclear Medicine</vt:lpstr>
      <vt:lpstr>Defenitions cont.</vt:lpstr>
      <vt:lpstr>Definitions cont.</vt:lpstr>
      <vt:lpstr>Best use for Nuclear Medicine</vt:lpstr>
      <vt:lpstr>Disadvantages of Nuclear Medicine</vt:lpstr>
      <vt:lpstr>Terminology in Nuclear      Medicine</vt:lpstr>
      <vt:lpstr>Computed Tomography</vt:lpstr>
      <vt:lpstr>Basis of CT</vt:lpstr>
      <vt:lpstr>Best use for CT</vt:lpstr>
      <vt:lpstr>CT uses in Veterinary Medicine</vt:lpstr>
      <vt:lpstr>Disadvantages of CT</vt:lpstr>
      <vt:lpstr>Terminology of CT</vt:lpstr>
      <vt:lpstr>Magnetic Resonance Imaging</vt:lpstr>
      <vt:lpstr>Basis of MRI</vt:lpstr>
      <vt:lpstr>Basis of MRI cont.</vt:lpstr>
      <vt:lpstr>Best use of MRI</vt:lpstr>
      <vt:lpstr>Terminology in MRI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Modalities in Radiology: An Overview</dc:title>
  <dc:creator>acranedvm</dc:creator>
  <cp:lastModifiedBy>acranedvm</cp:lastModifiedBy>
  <cp:revision>27</cp:revision>
  <dcterms:modified xsi:type="dcterms:W3CDTF">2017-04-21T19:27:27Z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0x01010011C7DB743205AF4D9227589E0BC22EAC</vt:lpwstr>
  </property>
</Properties>
</file>